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841" r:id="rId2"/>
    <p:sldId id="877" r:id="rId3"/>
    <p:sldId id="846" r:id="rId4"/>
    <p:sldId id="874" r:id="rId5"/>
    <p:sldId id="880" r:id="rId6"/>
    <p:sldId id="881" r:id="rId7"/>
    <p:sldId id="875" r:id="rId8"/>
    <p:sldId id="878" r:id="rId9"/>
    <p:sldId id="879" r:id="rId10"/>
    <p:sldId id="866" r:id="rId11"/>
    <p:sldId id="873" r:id="rId12"/>
    <p:sldId id="882" r:id="rId13"/>
  </p:sldIdLst>
  <p:sldSz cx="12190413" cy="6858000"/>
  <p:notesSz cx="6669088" cy="9926638"/>
  <p:embeddedFontLst>
    <p:embeddedFont>
      <p:font typeface="Bebas Neue" panose="020B0606020202050201" pitchFamily="34" charset="0"/>
      <p:regular r:id="rId16"/>
    </p:embeddedFont>
  </p:embeddedFontLst>
  <p:custDataLst>
    <p:tags r:id="rId17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75783"/>
    <a:srgbClr val="083C51"/>
    <a:srgbClr val="FBFBFB"/>
    <a:srgbClr val="607274"/>
    <a:srgbClr val="3E2C1E"/>
    <a:srgbClr val="B59C7D"/>
    <a:srgbClr val="7E6547"/>
    <a:srgbClr val="8B8B8D"/>
    <a:srgbClr val="775D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7240" autoAdjust="0"/>
  </p:normalViewPr>
  <p:slideViewPr>
    <p:cSldViewPr snapToGrid="0" snapToObjects="1" showGuides="1">
      <p:cViewPr varScale="1">
        <p:scale>
          <a:sx n="85" d="100"/>
          <a:sy n="85" d="100"/>
        </p:scale>
        <p:origin x="1752" y="90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72" y="33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6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04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Infected By Gender . Male higher – cases and Deaths </a:t>
            </a:r>
          </a:p>
          <a:p>
            <a:r>
              <a:rPr lang="en-US" dirty="0"/>
              <a:t>How diseases + covid = higher chances of death </a:t>
            </a:r>
          </a:p>
          <a:p>
            <a:r>
              <a:rPr lang="en-US" dirty="0"/>
              <a:t>Age group – 50 + risky age group </a:t>
            </a:r>
          </a:p>
          <a:p>
            <a:r>
              <a:rPr lang="en-US" dirty="0"/>
              <a:t>Tobacco – higher changes those who smoke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36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KPIs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18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dashboard, we can select and view data for each continent across different years.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deaths per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cases – 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who have been vaccinated per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deaths and how season is related – cold weather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Findings: </a:t>
            </a:r>
          </a:p>
          <a:p>
            <a:r>
              <a:rPr lang="en-US" dirty="0"/>
              <a:t>Gender – Age group – Diseases (</a:t>
            </a:r>
            <a:r>
              <a:rPr lang="en-US" dirty="0" err="1"/>
              <a:t>pnevmonia,Diaviths,upertash</a:t>
            </a:r>
            <a:r>
              <a:rPr lang="en-US" dirty="0"/>
              <a:t>)- Season – Vaccination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252" y="1685924"/>
            <a:ext cx="11134410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dirty="0"/>
              <a:t>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B6BBF44B-2FC3-E232-AEA4-45665265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8544" y="6005923"/>
            <a:ext cx="1992776" cy="7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5324764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 hasCustomPrompt="1"/>
          </p:nvPr>
        </p:nvSpPr>
        <p:spPr>
          <a:xfrm>
            <a:off x="6310800" y="1685924"/>
            <a:ext cx="5324764" cy="4110515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7014848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59318" y="6076361"/>
            <a:ext cx="2871782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7914561" y="0"/>
            <a:ext cx="4275851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7014845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7014845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3"/>
            <a:ext cx="12190412" cy="685799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>
              <a:solidFill>
                <a:srgbClr val="083C5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685924"/>
            <a:ext cx="11134410" cy="4119563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Enter your footer text here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10" r:id="rId3"/>
    <p:sldLayoutId id="214748371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7" rtl="0" eaLnBrk="1" latinLnBrk="0" hangingPunct="1">
        <a:lnSpc>
          <a:spcPct val="85000"/>
        </a:lnSpc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044E44D-CA8F-4A37-A7B6-E24977F48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3"/>
            <a:ext cx="12190413" cy="685710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FC16F37-FFAA-4510-BA5B-3262396C1030}"/>
              </a:ext>
            </a:extLst>
          </p:cNvPr>
          <p:cNvSpPr/>
          <p:nvPr/>
        </p:nvSpPr>
        <p:spPr>
          <a:xfrm>
            <a:off x="789256" y="1842778"/>
            <a:ext cx="3355288" cy="677108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4400" dirty="0"/>
              <a:t>Data doctors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96537"/>
            <a:ext cx="5908323" cy="11079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0" rIns="216000" bIns="0" rtlCol="0" anchor="ctr" anchorCtr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A deep insight into the covid-19 outlook up until today</a:t>
            </a:r>
          </a:p>
        </p:txBody>
      </p:sp>
    </p:spTree>
    <p:extLst>
      <p:ext uri="{BB962C8B-B14F-4D97-AF65-F5344CB8AC3E}">
        <p14:creationId xmlns:p14="http://schemas.microsoft.com/office/powerpoint/2010/main" val="28856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63828-D4D2-4177-B7EB-B700DFEF3E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1800" noProof="1"/>
          </a:p>
          <a:p>
            <a:r>
              <a:rPr lang="en-US" sz="1800" b="1" noProof="1"/>
              <a:t>Gender </a:t>
            </a:r>
            <a:r>
              <a:rPr lang="en-US" sz="1800" noProof="1"/>
              <a:t>: Males exhibit much higher mortality</a:t>
            </a:r>
          </a:p>
          <a:p>
            <a:r>
              <a:rPr lang="en-US" sz="1800" b="1" noProof="1"/>
              <a:t>Age Group </a:t>
            </a:r>
            <a:r>
              <a:rPr lang="en-US" sz="1800" noProof="1"/>
              <a:t>:Individuals aged 50 + face significantly higher risks compared to younger age groups.</a:t>
            </a:r>
          </a:p>
          <a:p>
            <a:r>
              <a:rPr lang="en-US" sz="1800" b="1" noProof="1"/>
              <a:t>Diseases</a:t>
            </a:r>
            <a:r>
              <a:rPr lang="en-US" sz="1800" noProof="1"/>
              <a:t>: We've observed that  the presence of pneumonia, and diabetes, is associated with a mortality risk exceeding 70% in COVID cases.</a:t>
            </a:r>
          </a:p>
          <a:p>
            <a:r>
              <a:rPr lang="en-US" sz="1800" b="1" noProof="1"/>
              <a:t>In summary</a:t>
            </a:r>
            <a:r>
              <a:rPr lang="en-US" sz="1800" noProof="1"/>
              <a:t>, it is evident that an increased number of new COVID cases occurs during the </a:t>
            </a:r>
            <a:r>
              <a:rPr lang="en-US" sz="1800" i="1" u="sng" noProof="1"/>
              <a:t>winter</a:t>
            </a:r>
            <a:r>
              <a:rPr lang="en-US" sz="1800" noProof="1"/>
              <a:t> and </a:t>
            </a:r>
            <a:r>
              <a:rPr lang="en-US" sz="1800" i="1" u="sng" noProof="1"/>
              <a:t>spring</a:t>
            </a:r>
            <a:r>
              <a:rPr lang="en-US" sz="1800" noProof="1"/>
              <a:t>, with a significant peak in 2021 leading to the highest mortality rates.</a:t>
            </a:r>
          </a:p>
          <a:p>
            <a:r>
              <a:rPr lang="en-US" sz="1800" noProof="1"/>
              <a:t>Due to widespread vaccination </a:t>
            </a:r>
            <a:r>
              <a:rPr lang="en-US" sz="1800" b="1" noProof="1"/>
              <a:t>6bn</a:t>
            </a:r>
            <a:r>
              <a:rPr lang="en-US" sz="1800" noProof="1"/>
              <a:t>, there has been a notable reduction in both the occurrence of new COVID cases and the number of deaths</a:t>
            </a:r>
          </a:p>
          <a:p>
            <a:endParaRPr lang="en-US" sz="1800" noProof="1"/>
          </a:p>
          <a:p>
            <a:endParaRPr lang="en-US" sz="18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E8CF-64D0-4DA2-8827-1E97427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Key Findings</a:t>
            </a:r>
          </a:p>
        </p:txBody>
      </p:sp>
      <p:pic>
        <p:nvPicPr>
          <p:cNvPr id="6" name="Bildplatzhalter 5" descr="Ein Bild, das drinnen, Zahnbürste, Tisch, Tasse enthält.&#10;&#10;Automatisch generierte Beschreibung">
            <a:extLst>
              <a:ext uri="{FF2B5EF4-FFF2-40B4-BE49-F238E27FC236}">
                <a16:creationId xmlns:a16="http://schemas.microsoft.com/office/drawing/2014/main" id="{F92E5BF5-922F-4386-8CC5-4616698058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561" y="0"/>
            <a:ext cx="4275851" cy="6858000"/>
          </a:xfrm>
        </p:spPr>
      </p:pic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96BC90BB-2C9A-21D2-1C36-D70D03AD9091}"/>
              </a:ext>
            </a:extLst>
          </p:cNvPr>
          <p:cNvSpPr txBox="1">
            <a:spLocks/>
          </p:cNvSpPr>
          <p:nvPr/>
        </p:nvSpPr>
        <p:spPr>
          <a:xfrm>
            <a:off x="516251" y="1685924"/>
            <a:ext cx="5808875" cy="4118027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Variables affecting COVID mortality</a:t>
            </a:r>
          </a:p>
        </p:txBody>
      </p:sp>
    </p:spTree>
    <p:extLst>
      <p:ext uri="{BB962C8B-B14F-4D97-AF65-F5344CB8AC3E}">
        <p14:creationId xmlns:p14="http://schemas.microsoft.com/office/powerpoint/2010/main" val="42923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288924" y="324719"/>
            <a:ext cx="8634232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Let’s connect on LinkedIn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C187E-BF21-7907-8DDD-1A68CA33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" y="1949765"/>
            <a:ext cx="2699093" cy="2596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5398B-C9B7-C1E4-DB12-72494190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68" y="1962139"/>
            <a:ext cx="2699093" cy="25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42789"/>
            <a:ext cx="2146623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Q&amp;A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</p:spTree>
    <p:extLst>
      <p:ext uri="{BB962C8B-B14F-4D97-AF65-F5344CB8AC3E}">
        <p14:creationId xmlns:p14="http://schemas.microsoft.com/office/powerpoint/2010/main" val="22476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		        Alexandros Rammos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Aspiring data –Business Analyst 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Who we are </a:t>
            </a:r>
            <a:r>
              <a:rPr lang="en-US" b="1" dirty="0">
                <a:solidFill>
                  <a:schemeClr val="bg1"/>
                </a:solidFill>
              </a:rPr>
              <a:t> …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40DE3-9018-A069-2D23-4F93EB4E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75" y="1787245"/>
            <a:ext cx="1503957" cy="174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C653D-28DD-86C3-2F70-27FDE695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03" y="1787245"/>
            <a:ext cx="1503957" cy="1745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77082-7208-A220-3C8C-1E5FD13B281E}"/>
              </a:ext>
            </a:extLst>
          </p:cNvPr>
          <p:cNvSpPr txBox="1"/>
          <p:nvPr/>
        </p:nvSpPr>
        <p:spPr>
          <a:xfrm>
            <a:off x="7013275" y="3533097"/>
            <a:ext cx="21824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Eleftherios Morits</a:t>
            </a:r>
          </a:p>
          <a:p>
            <a:r>
              <a:rPr lang="en-US" dirty="0">
                <a:solidFill>
                  <a:schemeClr val="bg1"/>
                </a:solidFill>
              </a:rPr>
              <a:t>        Consultant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89A6E-2991-F19A-0423-23ED590DEDEA}"/>
              </a:ext>
            </a:extLst>
          </p:cNvPr>
          <p:cNvSpPr txBox="1"/>
          <p:nvPr/>
        </p:nvSpPr>
        <p:spPr>
          <a:xfrm>
            <a:off x="3148643" y="4810827"/>
            <a:ext cx="63921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Moto is . . .</a:t>
            </a:r>
          </a:p>
          <a:p>
            <a:r>
              <a:rPr lang="en-US" dirty="0">
                <a:solidFill>
                  <a:schemeClr val="bg1"/>
                </a:solidFill>
              </a:rPr>
              <a:t>	 Torture the data and they will confess everything</a:t>
            </a:r>
          </a:p>
        </p:txBody>
      </p:sp>
    </p:spTree>
    <p:extLst>
      <p:ext uri="{BB962C8B-B14F-4D97-AF65-F5344CB8AC3E}">
        <p14:creationId xmlns:p14="http://schemas.microsoft.com/office/powerpoint/2010/main" val="8325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Introduction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1" y="1685924"/>
            <a:ext cx="5808875" cy="411802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Data Doctors </a:t>
            </a:r>
            <a:r>
              <a:rPr lang="en-US" sz="2400" dirty="0">
                <a:solidFill>
                  <a:schemeClr val="bg1"/>
                </a:solidFill>
              </a:rPr>
              <a:t>has been dedicated to unraveling key patterns and trends within COVID-19 data.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Today, we'll take you through: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41F81-2AE8-51E3-772D-103D17875674}"/>
              </a:ext>
            </a:extLst>
          </p:cNvPr>
          <p:cNvSpPr txBox="1"/>
          <p:nvPr/>
        </p:nvSpPr>
        <p:spPr>
          <a:xfrm>
            <a:off x="4476996" y="3071296"/>
            <a:ext cx="68401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Identification of crucial insights from the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Highlighting key trends and patterns within the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Key observations and noteworthy discoveries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Presentation of significant outcomes and results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B270B-2A1B-CD79-B628-522F61D3E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45" y="3168983"/>
            <a:ext cx="1326905" cy="1311014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reflection blurRad="38100" stA="28000" endPos="56000" dir="5400000" sy="-100000" algn="bl" rotWithShape="0"/>
          </a:effectLst>
          <a:scene3d>
            <a:camera prst="orthographicFront">
              <a:rot lat="0" lon="20699996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71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noProof="1">
                <a:solidFill>
                  <a:schemeClr val="bg1"/>
                </a:solidFill>
              </a:rPr>
              <a:t>Data Sources 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Kaggle</a:t>
            </a:r>
            <a:r>
              <a:rPr lang="en-US" sz="1800" noProof="1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dataset was provided by the Mexican government.The raw dataset consists of 21 unique features and 1,048,576 unique patients. I</a:t>
            </a:r>
          </a:p>
          <a:p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complete Our World in Data 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with cases, deaths, ICU/hospitalization metrics, testing, vaccination details, and socio-economic factors, organized by location and date.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&amp; Our World in Data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8" name="Picture 7" descr="A logo with blue and yellow squares&#10;&#10;Description automatically generated with medium confidence">
            <a:extLst>
              <a:ext uri="{FF2B5EF4-FFF2-40B4-BE49-F238E27FC236}">
                <a16:creationId xmlns:a16="http://schemas.microsoft.com/office/drawing/2014/main" id="{05D78898-F4D2-CE41-1863-1CD5D209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3" y="2140366"/>
            <a:ext cx="997861" cy="70635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D25E40D9-7836-E397-AB50-221B83F82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723" y="2103615"/>
            <a:ext cx="2229306" cy="74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BC828-7E3C-CE6C-8FA3-62671100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3" y="3035078"/>
            <a:ext cx="2310298" cy="66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8A80F8-7A65-A001-AC8C-7B570283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500" y="1789441"/>
            <a:ext cx="5423692" cy="23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Outliers' detection in ages and removal 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Segmentation of ages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Removal of null values and redundant columns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Findings per continent  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E4163-1B40-F409-2557-B3FD010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27" y="1061237"/>
            <a:ext cx="6076339" cy="155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656DC-6009-9069-32B3-AFA80323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37" y="4052140"/>
            <a:ext cx="2927975" cy="1953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70C8C-EF86-905A-4347-3E53693D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91" y="4052140"/>
            <a:ext cx="2927975" cy="19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0C7CC-ECF5-21FE-025F-35FE6B385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7" y="900206"/>
            <a:ext cx="10174988" cy="57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E8BE0-C476-60AF-8B70-01B9872B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8" y="885620"/>
            <a:ext cx="11403162" cy="48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26D25-570C-2FD4-F13B-F284E22E8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6" y="967452"/>
            <a:ext cx="9983493" cy="530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NGAGE" val="{&quot;SavedSwatch&quot;:&quot;-16748873|-8341960|-3468525|-2064878|-9539986|Markido&quot;,&quot;Id&quot;:&quot;5a93b7a24542420a40948da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PRESENTATIONLOAD">
  <a:themeElements>
    <a:clrScheme name="Benutzerdefiniert 39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chemeClr val="tx1">
              <a:lumMod val="65000"/>
              <a:lumOff val="35000"/>
            </a:schemeClr>
          </a:solidFill>
          <a:prstDash val="solid"/>
          <a:round/>
        </a:ln>
      </a:spPr>
      <a:bodyPr rtlCol="0" anchor="ctr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482</TotalTime>
  <Words>480</Words>
  <Application>Microsoft Office PowerPoint</Application>
  <PresentationFormat>Custom</PresentationFormat>
  <Paragraphs>114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Söhne</vt:lpstr>
      <vt:lpstr>Arial</vt:lpstr>
      <vt:lpstr>Calibri Light</vt:lpstr>
      <vt:lpstr>Bebas Neue</vt:lpstr>
      <vt:lpstr>Wingdings</vt:lpstr>
      <vt:lpstr>Symbol</vt:lpstr>
      <vt:lpstr>Calibri</vt:lpstr>
      <vt:lpstr>PRESENTATIONLOAD</vt:lpstr>
      <vt:lpstr>PowerPoint Presentation</vt:lpstr>
      <vt:lpstr>Who we are  … </vt:lpstr>
      <vt:lpstr>Introduction  </vt:lpstr>
      <vt:lpstr>Data Sources </vt:lpstr>
      <vt:lpstr>Exploratory Data Analysis (EDA) in Python</vt:lpstr>
      <vt:lpstr>Exploratory Data Analysis (EDA) in Python</vt:lpstr>
      <vt:lpstr>Business Intelligence (BI) Dashboard</vt:lpstr>
      <vt:lpstr>Business Intelligence (BI) Dashboard</vt:lpstr>
      <vt:lpstr>Business Intelligence (BI) Dashboard</vt:lpstr>
      <vt:lpstr>Key Findings</vt:lpstr>
      <vt:lpstr>PowerPoint Presentation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lefteris morits</cp:lastModifiedBy>
  <cp:revision>1244</cp:revision>
  <dcterms:created xsi:type="dcterms:W3CDTF">2010-05-21T10:35:54Z</dcterms:created>
  <dcterms:modified xsi:type="dcterms:W3CDTF">2024-02-01T15:56:23Z</dcterms:modified>
  <cp:category/>
</cp:coreProperties>
</file>